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0" autoAdjust="0"/>
    <p:restoredTop sz="94660"/>
  </p:normalViewPr>
  <p:slideViewPr>
    <p:cSldViewPr snapToGrid="0">
      <p:cViewPr>
        <p:scale>
          <a:sx n="75" d="100"/>
          <a:sy n="75" d="100"/>
        </p:scale>
        <p:origin x="1531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pn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95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885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674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15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56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87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7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312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53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607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89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FE25E-F83F-4554-B75D-CA1EDAEF73E6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1C5CC-2194-4D66-8C00-038C3F4C8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6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02F506E-7351-4647-8824-825896A9A4B7}"/>
              </a:ext>
            </a:extLst>
          </p:cNvPr>
          <p:cNvSpPr/>
          <p:nvPr/>
        </p:nvSpPr>
        <p:spPr>
          <a:xfrm>
            <a:off x="4536375" y="0"/>
            <a:ext cx="4607625" cy="144271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82A098-20C1-4ABA-A8A0-BE102E6DBB84}"/>
              </a:ext>
            </a:extLst>
          </p:cNvPr>
          <p:cNvSpPr/>
          <p:nvPr/>
        </p:nvSpPr>
        <p:spPr>
          <a:xfrm>
            <a:off x="0" y="0"/>
            <a:ext cx="4536375" cy="14427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766A6-FBFA-4CDF-8D0D-78C7D42E2A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8363" y="631363"/>
            <a:ext cx="3911831" cy="62266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500" b="1" dirty="0"/>
              <a:t>Last week: </a:t>
            </a:r>
            <a:r>
              <a:rPr lang="en-US" sz="3500" dirty="0"/>
              <a:t>Review session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600" dirty="0"/>
              <a:t>Descriptive statistics</a:t>
            </a:r>
          </a:p>
          <a:p>
            <a:endParaRPr lang="en-US" sz="1300" dirty="0"/>
          </a:p>
          <a:p>
            <a:r>
              <a:rPr lang="en-US" sz="2600" dirty="0"/>
              <a:t>Plotting</a:t>
            </a:r>
          </a:p>
          <a:p>
            <a:endParaRPr lang="en-US" sz="1800" dirty="0"/>
          </a:p>
          <a:p>
            <a:r>
              <a:rPr lang="en-US" sz="2600" dirty="0"/>
              <a:t>ANOVA</a:t>
            </a:r>
          </a:p>
          <a:p>
            <a:pPr marL="227013" indent="0">
              <a:buNone/>
            </a:pPr>
            <a:r>
              <a:rPr lang="en-US" sz="2100" i="1" dirty="0"/>
              <a:t>&gt; </a:t>
            </a:r>
            <a:r>
              <a:rPr lang="en-US" sz="2100" i="1" dirty="0" err="1"/>
              <a:t>aov</a:t>
            </a:r>
            <a:r>
              <a:rPr lang="en-US" sz="2100" i="1" dirty="0"/>
              <a:t>(response ~ treatment) </a:t>
            </a:r>
          </a:p>
          <a:p>
            <a:pPr marL="227013" indent="0">
              <a:buNone/>
            </a:pPr>
            <a:r>
              <a:rPr lang="en-US" sz="2100" i="1" dirty="0"/>
              <a:t>&gt; </a:t>
            </a:r>
            <a:r>
              <a:rPr lang="en-US" sz="2100" i="1" dirty="0" err="1"/>
              <a:t>Anova</a:t>
            </a:r>
            <a:r>
              <a:rPr lang="en-US" sz="2100" i="1" dirty="0"/>
              <a:t>() </a:t>
            </a:r>
            <a:r>
              <a:rPr lang="en-US" sz="2100" dirty="0"/>
              <a:t>to get an ANOVA table.</a:t>
            </a:r>
          </a:p>
          <a:p>
            <a:pPr marL="227013" indent="0">
              <a:buNone/>
            </a:pPr>
            <a:endParaRPr lang="en-US" sz="2600" dirty="0"/>
          </a:p>
          <a:p>
            <a:r>
              <a:rPr lang="en-US" sz="2600" dirty="0"/>
              <a:t>Testing assumptions</a:t>
            </a:r>
          </a:p>
          <a:p>
            <a:pPr marL="227013" indent="0">
              <a:buNone/>
            </a:pPr>
            <a:r>
              <a:rPr lang="en-US" sz="2100" i="1" dirty="0"/>
              <a:t>&gt; </a:t>
            </a:r>
            <a:r>
              <a:rPr lang="en-US" sz="2100" i="1" dirty="0" err="1"/>
              <a:t>leveneTest</a:t>
            </a:r>
            <a:r>
              <a:rPr lang="en-US" sz="2100" i="1" dirty="0"/>
              <a:t>() </a:t>
            </a:r>
            <a:r>
              <a:rPr lang="en-US" sz="2100" dirty="0"/>
              <a:t>in </a:t>
            </a:r>
            <a:r>
              <a:rPr lang="en-US" sz="2100" dirty="0" err="1"/>
              <a:t>package:car</a:t>
            </a:r>
            <a:r>
              <a:rPr lang="en-US" sz="2100" dirty="0"/>
              <a:t> to test for equal variances</a:t>
            </a:r>
          </a:p>
          <a:p>
            <a:pPr marL="227013" indent="0">
              <a:buNone/>
            </a:pPr>
            <a:r>
              <a:rPr lang="en-US" sz="2100" i="1" dirty="0"/>
              <a:t>&gt; </a:t>
            </a:r>
            <a:r>
              <a:rPr lang="en-US" sz="2100" i="1" dirty="0" err="1"/>
              <a:t>shapiro.test</a:t>
            </a:r>
            <a:r>
              <a:rPr lang="en-US" sz="2100" i="1" dirty="0"/>
              <a:t>() </a:t>
            </a:r>
            <a:r>
              <a:rPr lang="en-US" sz="2100" dirty="0"/>
              <a:t>to test for normality (residuals for ANOVA)</a:t>
            </a:r>
            <a:endParaRPr lang="en-US" sz="2100" i="1" dirty="0"/>
          </a:p>
          <a:p>
            <a:pPr marL="0" indent="0">
              <a:buNone/>
            </a:pPr>
            <a:endParaRPr lang="en-US" sz="2600" dirty="0"/>
          </a:p>
          <a:p>
            <a:r>
              <a:rPr lang="en-US" sz="2600" dirty="0"/>
              <a:t>Kruskal-Wallis test</a:t>
            </a:r>
          </a:p>
          <a:p>
            <a:pPr marL="227013" indent="0">
              <a:buNone/>
            </a:pPr>
            <a:r>
              <a:rPr lang="en-US" sz="2100" i="1" dirty="0"/>
              <a:t>&gt; </a:t>
            </a:r>
            <a:r>
              <a:rPr lang="en-US" sz="2100" i="1" dirty="0" err="1"/>
              <a:t>kruskal.test</a:t>
            </a:r>
            <a:r>
              <a:rPr lang="en-US" sz="2100" i="1" dirty="0"/>
              <a:t>(response ~ treatment)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23B5B6-BDDB-4415-8041-27ED1C7B7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8957" y="455466"/>
            <a:ext cx="4078085" cy="477693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500" b="1" dirty="0"/>
              <a:t>This week: </a:t>
            </a:r>
            <a:r>
              <a:rPr lang="en-US" sz="3500" dirty="0"/>
              <a:t>Multiple comparisons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600" u="sng" dirty="0"/>
              <a:t>Parametric tests: </a:t>
            </a:r>
          </a:p>
          <a:p>
            <a:r>
              <a:rPr lang="en-US" sz="2600" dirty="0"/>
              <a:t>Tukey’s HSD</a:t>
            </a:r>
          </a:p>
          <a:p>
            <a:pPr marL="0" indent="0">
              <a:buNone/>
              <a:tabLst>
                <a:tab pos="233363" algn="l"/>
              </a:tabLst>
            </a:pPr>
            <a:r>
              <a:rPr lang="en-US" sz="2100" dirty="0"/>
              <a:t>	</a:t>
            </a:r>
            <a:r>
              <a:rPr lang="en-US" sz="2100" i="1" dirty="0"/>
              <a:t>&gt; </a:t>
            </a:r>
            <a:r>
              <a:rPr lang="en-US" sz="2100" i="1" dirty="0" err="1"/>
              <a:t>tukeyHSD</a:t>
            </a:r>
            <a:r>
              <a:rPr lang="en-US" sz="2100" i="1" dirty="0"/>
              <a:t>()</a:t>
            </a:r>
          </a:p>
          <a:p>
            <a:endParaRPr lang="en-US" sz="2600" dirty="0"/>
          </a:p>
          <a:p>
            <a:r>
              <a:rPr lang="en-US" sz="2600" dirty="0"/>
              <a:t>Bonferroni test</a:t>
            </a:r>
          </a:p>
          <a:p>
            <a:pPr marL="0" indent="0" defTabSz="233363">
              <a:buNone/>
            </a:pPr>
            <a:r>
              <a:rPr lang="en-US" sz="2100" dirty="0"/>
              <a:t>	</a:t>
            </a:r>
            <a:r>
              <a:rPr lang="en-US" sz="2100" i="1" dirty="0"/>
              <a:t>&gt; </a:t>
            </a:r>
            <a:r>
              <a:rPr lang="en-US" sz="2100" i="1" dirty="0" err="1"/>
              <a:t>ghlt</a:t>
            </a:r>
            <a:r>
              <a:rPr lang="en-US" sz="2100" i="1" dirty="0"/>
              <a:t>() in package: </a:t>
            </a:r>
            <a:r>
              <a:rPr lang="en-US" sz="2100" i="1" dirty="0" err="1"/>
              <a:t>multcomp</a:t>
            </a:r>
            <a:endParaRPr lang="en-US" sz="2100" i="1" dirty="0"/>
          </a:p>
          <a:p>
            <a:pPr marL="0" indent="0" defTabSz="233363">
              <a:buNone/>
            </a:pPr>
            <a:endParaRPr lang="en-US" sz="2600" dirty="0"/>
          </a:p>
          <a:p>
            <a:pPr marL="0" indent="0" defTabSz="233363">
              <a:buNone/>
            </a:pPr>
            <a:r>
              <a:rPr lang="en-US" sz="2600" u="sng" dirty="0"/>
              <a:t>Non-parametric tests:</a:t>
            </a:r>
          </a:p>
          <a:p>
            <a:r>
              <a:rPr lang="en-US" sz="2600" dirty="0"/>
              <a:t>Dunn’s test</a:t>
            </a:r>
          </a:p>
          <a:p>
            <a:pPr marL="233363" indent="0">
              <a:buNone/>
            </a:pPr>
            <a:r>
              <a:rPr lang="en-US" sz="2600" dirty="0"/>
              <a:t> </a:t>
            </a:r>
            <a:r>
              <a:rPr lang="en-US" sz="2100" i="1" dirty="0"/>
              <a:t>&gt; </a:t>
            </a:r>
            <a:r>
              <a:rPr lang="en-US" sz="2100" i="1" dirty="0" err="1"/>
              <a:t>dunn.test</a:t>
            </a:r>
            <a:r>
              <a:rPr lang="en-US" sz="2100" i="1" dirty="0"/>
              <a:t>() in </a:t>
            </a:r>
            <a:r>
              <a:rPr lang="en-US" sz="2100" i="1" dirty="0" err="1"/>
              <a:t>package:dunn.test</a:t>
            </a:r>
            <a:endParaRPr lang="en-US" sz="2100" i="1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AC0A0E3-9FFB-4D9E-A6C5-F5FA58B4203A}"/>
              </a:ext>
            </a:extLst>
          </p:cNvPr>
          <p:cNvCxnSpPr>
            <a:cxnSpLocks/>
          </p:cNvCxnSpPr>
          <p:nvPr/>
        </p:nvCxnSpPr>
        <p:spPr>
          <a:xfrm>
            <a:off x="4536375" y="0"/>
            <a:ext cx="35625" cy="6858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7515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DAAF1F-B61D-468F-9B4A-ED4DF0709DFE}"/>
              </a:ext>
            </a:extLst>
          </p:cNvPr>
          <p:cNvSpPr/>
          <p:nvPr/>
        </p:nvSpPr>
        <p:spPr>
          <a:xfrm>
            <a:off x="0" y="0"/>
            <a:ext cx="9144000" cy="16645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D2FD3D-6A24-446E-A14C-B5E062C2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301" y="169499"/>
            <a:ext cx="8464731" cy="1325563"/>
          </a:xfrm>
        </p:spPr>
        <p:txBody>
          <a:bodyPr>
            <a:normAutofit/>
          </a:bodyPr>
          <a:lstStyle/>
          <a:p>
            <a:r>
              <a:rPr lang="en-US" sz="3600" dirty="0"/>
              <a:t>Exercise 1: ANOVA and multiple comparison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F9A5F-6F89-4F1B-AB36-495C293890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5611" y="1934529"/>
            <a:ext cx="5301887" cy="467967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/>
              <a:t>Data: </a:t>
            </a:r>
            <a:r>
              <a:rPr lang="en-US" dirty="0"/>
              <a:t>The counts of insects in agricultural experimental units treated with different insecticides (sprays = A, B and C).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Instructions: </a:t>
            </a:r>
          </a:p>
          <a:p>
            <a:pPr marL="0" indent="0">
              <a:buNone/>
            </a:pPr>
            <a:r>
              <a:rPr lang="en-US" dirty="0"/>
              <a:t>1. Run an ANOVA (assume that all assumptions have been met).</a:t>
            </a:r>
          </a:p>
          <a:p>
            <a:pPr marL="0" indent="0">
              <a:buNone/>
            </a:pPr>
            <a:r>
              <a:rPr lang="en-US" dirty="0"/>
              <a:t>2. Conduct a multiple comparison that you think is relevant. </a:t>
            </a:r>
          </a:p>
          <a:p>
            <a:pPr marL="0" indent="0">
              <a:buNone/>
            </a:pPr>
            <a:r>
              <a:rPr lang="en-US" dirty="0"/>
              <a:t>3. Plot your results.</a:t>
            </a:r>
          </a:p>
          <a:p>
            <a:pPr marL="0" indent="0">
              <a:buNone/>
            </a:pPr>
            <a:r>
              <a:rPr lang="en-US" dirty="0"/>
              <a:t>4. Write a summary statement for both the ANOVA and multiple comparison tests.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06B592-B3E3-4A24-B316-DF3F24930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3770" y="1934529"/>
            <a:ext cx="2840262" cy="21301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BEEEED-5847-4DE2-85EA-5FBE1D862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771" y="4388803"/>
            <a:ext cx="2840262" cy="213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851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DAAF1F-B61D-468F-9B4A-ED4DF0709DFE}"/>
              </a:ext>
            </a:extLst>
          </p:cNvPr>
          <p:cNvSpPr/>
          <p:nvPr/>
        </p:nvSpPr>
        <p:spPr>
          <a:xfrm>
            <a:off x="0" y="0"/>
            <a:ext cx="9144000" cy="16645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D2FD3D-6A24-446E-A14C-B5E062C2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8674" y="281518"/>
            <a:ext cx="9144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Exercise 2: Kruskal-Wallis and multiple comparison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F9A5F-6F89-4F1B-AB36-495C293890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3691" y="1870022"/>
            <a:ext cx="5399132" cy="4818162"/>
          </a:xfrm>
        </p:spPr>
        <p:txBody>
          <a:bodyPr>
            <a:normAutofit fontScale="92500" lnSpcReduction="10000"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b="1" dirty="0"/>
              <a:t>Data: </a:t>
            </a:r>
            <a:r>
              <a:rPr lang="en-US" sz="2400" dirty="0"/>
              <a:t>Daily air quality measurements on Roosevelt Island, New York in 1973. Test whether the mean ozone (ppb) was different among the three months</a:t>
            </a:r>
            <a:r>
              <a:rPr lang="en-US" altLang="en-US" sz="2400" dirty="0">
                <a:solidFill>
                  <a:srgbClr val="000000"/>
                </a:solidFill>
              </a:rPr>
              <a:t>.</a:t>
            </a:r>
            <a:r>
              <a:rPr lang="en-US" altLang="en-US" sz="2400" dirty="0"/>
              <a:t>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Instructions: </a:t>
            </a:r>
          </a:p>
          <a:p>
            <a:pPr marL="0" indent="0">
              <a:buNone/>
            </a:pPr>
            <a:r>
              <a:rPr lang="en-US" sz="2400" dirty="0"/>
              <a:t>1. Run an Kruskal Wallis (assume that all assumptions have been met).</a:t>
            </a:r>
          </a:p>
          <a:p>
            <a:pPr marL="0" indent="0">
              <a:buNone/>
            </a:pPr>
            <a:r>
              <a:rPr lang="en-US" sz="2400" dirty="0"/>
              <a:t>2. Conduct a multiple comparison that you think is relevant. </a:t>
            </a:r>
          </a:p>
          <a:p>
            <a:pPr marL="0" indent="0">
              <a:buNone/>
            </a:pPr>
            <a:r>
              <a:rPr lang="en-US" sz="2400" dirty="0"/>
              <a:t>3. Plot your results.</a:t>
            </a:r>
          </a:p>
          <a:p>
            <a:pPr marL="0" indent="0">
              <a:buNone/>
            </a:pPr>
            <a:r>
              <a:rPr lang="en-US" sz="2400" dirty="0"/>
              <a:t>4. Write a summary statement for both the Kruskal-Wallis and multiple comparison tests. </a:t>
            </a:r>
          </a:p>
        </p:txBody>
      </p:sp>
      <p:pic>
        <p:nvPicPr>
          <p:cNvPr id="1030" name="Picture 6" descr="Image result for ozone">
            <a:extLst>
              <a:ext uri="{FF2B5EF4-FFF2-40B4-BE49-F238E27FC236}">
                <a16:creationId xmlns:a16="http://schemas.microsoft.com/office/drawing/2014/main" id="{50A03BE7-2710-4390-8530-500A01FF9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594" y="4177983"/>
            <a:ext cx="2989943" cy="2139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F5551F4-5C39-4719-A505-A498ECF11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8594" y="1782387"/>
            <a:ext cx="2989943" cy="224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61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545</TotalTime>
  <Words>240</Words>
  <Application>Microsoft Office PowerPoint</Application>
  <PresentationFormat>On-screen Show (4:3)</PresentationFormat>
  <Paragraphs>46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Exercise 1: ANOVA and multiple comparison </vt:lpstr>
      <vt:lpstr>Exercise 2: Kruskal-Wallis and multiple comparison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Natalie Kerr</dc:creator>
  <cp:lastModifiedBy>Natalie Kerr</cp:lastModifiedBy>
  <cp:revision>16</cp:revision>
  <dcterms:created xsi:type="dcterms:W3CDTF">2017-11-10T15:01:38Z</dcterms:created>
  <dcterms:modified xsi:type="dcterms:W3CDTF">2017-11-13T16:55:05Z</dcterms:modified>
</cp:coreProperties>
</file>

<file path=docProps/thumbnail.jpeg>
</file>